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9"/>
  </p:notesMasterIdLst>
  <p:sldIdLst>
    <p:sldId id="256" r:id="rId2"/>
    <p:sldId id="260" r:id="rId3"/>
    <p:sldId id="261" r:id="rId4"/>
    <p:sldId id="264" r:id="rId5"/>
    <p:sldId id="257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407" autoAdjust="0"/>
  </p:normalViewPr>
  <p:slideViewPr>
    <p:cSldViewPr snapToGrid="0" snapToObjects="1">
      <p:cViewPr varScale="1">
        <p:scale>
          <a:sx n="65" d="100"/>
          <a:sy n="65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B8819-7F3D-4945-8DED-DD11ACD27997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9E05E-B5D6-D343-B6A0-3886E1024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NGO</a:t>
            </a:r>
            <a:r>
              <a:rPr lang="en-US" baseline="0" dirty="0" smtClean="0"/>
              <a:t> director…</a:t>
            </a:r>
          </a:p>
          <a:p>
            <a:r>
              <a:rPr lang="en-US" baseline="0" dirty="0" smtClean="0"/>
              <a:t>…Aim to preserve ecosystems and species and to promote development that respects the environment…</a:t>
            </a:r>
          </a:p>
          <a:p>
            <a:r>
              <a:rPr lang="en-US" baseline="0" dirty="0" smtClean="0"/>
              <a:t>The Indigenous reserve on </a:t>
            </a:r>
            <a:r>
              <a:rPr lang="en-US" baseline="0" dirty="0" err="1" smtClean="0"/>
              <a:t>knuristan</a:t>
            </a:r>
            <a:r>
              <a:rPr lang="en-US" baseline="0" dirty="0" smtClean="0"/>
              <a:t> island has potential for this type of conservation and development</a:t>
            </a:r>
          </a:p>
          <a:p>
            <a:r>
              <a:rPr lang="en-US" baseline="0" dirty="0" smtClean="0"/>
              <a:t>Specifically, Payment for Ecosystem services is a good way to go….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E05E-B5D6-D343-B6A0-3886E1024C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45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Ecosystem</a:t>
            </a:r>
            <a:r>
              <a:rPr lang="en-US" baseline="0" dirty="0" smtClean="0"/>
              <a:t> services with in the indigenous reserve .</a:t>
            </a:r>
          </a:p>
          <a:p>
            <a:r>
              <a:rPr lang="en-US" baseline="0" dirty="0" smtClean="0"/>
              <a:t>Additional services outside the reserve 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Kusini</a:t>
            </a:r>
            <a:r>
              <a:rPr lang="en-US" dirty="0" smtClean="0">
                <a:effectLst/>
              </a:rPr>
              <a:t> island…depending</a:t>
            </a:r>
            <a:r>
              <a:rPr lang="en-US" baseline="0" dirty="0" smtClean="0">
                <a:effectLst/>
              </a:rPr>
              <a:t> on the scope of the potential project this area could be included.  </a:t>
            </a:r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E05E-B5D6-D343-B6A0-3886E1024C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95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Cambodia</a:t>
            </a:r>
            <a:r>
              <a:rPr lang="en-US" baseline="0" dirty="0" smtClean="0"/>
              <a:t> project….payment for abiding by land use and no hunting rules</a:t>
            </a:r>
          </a:p>
          <a:p>
            <a:r>
              <a:rPr lang="en-US" baseline="0" dirty="0" smtClean="0"/>
              <a:t>Nicaragua project… farmers paid to convert farming to forest lands, and to manage lands in a specific way (agricultural/pastoral) land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E05E-B5D6-D343-B6A0-3886E1024C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84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Cambodia project… revenue</a:t>
            </a:r>
            <a:r>
              <a:rPr lang="en-US" baseline="0" dirty="0" smtClean="0"/>
              <a:t> from ecotourism used to fund conservation efforts and PES</a:t>
            </a:r>
          </a:p>
          <a:p>
            <a:r>
              <a:rPr lang="en-US" dirty="0" err="1" smtClean="0"/>
              <a:t>Nambia</a:t>
            </a:r>
            <a:r>
              <a:rPr lang="en-US" dirty="0" smtClean="0"/>
              <a:t> (Federal </a:t>
            </a:r>
            <a:r>
              <a:rPr lang="en-US" dirty="0" err="1" smtClean="0"/>
              <a:t>gov</a:t>
            </a:r>
            <a:r>
              <a:rPr lang="en-US" dirty="0" smtClean="0"/>
              <a:t>)…revenue from safaris</a:t>
            </a:r>
            <a:r>
              <a:rPr lang="en-US" baseline="0" dirty="0" smtClean="0"/>
              <a:t> shared with people, incentives to conserve wildlife</a:t>
            </a:r>
          </a:p>
          <a:p>
            <a:r>
              <a:rPr lang="en-US" baseline="0" dirty="0" smtClean="0"/>
              <a:t>Eradication projects involvement of local people, jobs????</a:t>
            </a:r>
          </a:p>
          <a:p>
            <a:r>
              <a:rPr lang="en-US" baseline="0" dirty="0" err="1" smtClean="0"/>
              <a:t>Erradicate</a:t>
            </a:r>
            <a:r>
              <a:rPr lang="en-US" baseline="0" dirty="0" smtClean="0"/>
              <a:t> rats to protect the </a:t>
            </a:r>
            <a:r>
              <a:rPr lang="en-US" baseline="0" dirty="0" err="1" smtClean="0"/>
              <a:t>Knuristan</a:t>
            </a:r>
            <a:r>
              <a:rPr lang="en-US" baseline="0" dirty="0" smtClean="0"/>
              <a:t> Knot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E05E-B5D6-D343-B6A0-3886E1024C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34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context of each</a:t>
            </a:r>
            <a:r>
              <a:rPr lang="en-US" baseline="0" dirty="0" smtClean="0"/>
              <a:t> conservation and development challenge is unique and requires carful planning and engagement with stakeholders, especially the indigenous communities.   </a:t>
            </a:r>
          </a:p>
          <a:p>
            <a:r>
              <a:rPr lang="en-US" baseline="0" dirty="0" smtClean="0"/>
              <a:t>Cameroon project…addresses carbon, limit deforestation etc…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E05E-B5D6-D343-B6A0-3886E1024C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Calvit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-Mit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155-156. 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Effectivnes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Scholars analyze PES effectiveness in terms of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changes in the level of ecosystem service provision, that is, if the service targeted increases or decreases; (ii) changes in land-use or habitat provision, that is, if payments maintain or expand the type of land-use or habitat that is used as a proxy of ecosystem service delivery; or (iii) the combination of both variables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Equity….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classified the author(s)’ analytical approach to equity following a three-tiered framework: (a) equity in access, if the author(s) examined local people’s ability to participate in the PES program; (b) equity in decision-making, if the author(s) analyzed participants’ perceived fairness in project decision-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procedures; and (c) equity in outcome, if the author(s) focused on the impact and distribution of project out- comes, including income, across participants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E05E-B5D6-D343-B6A0-3886E1024C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13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E05E-B5D6-D343-B6A0-3886E1024C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9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May 21, 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May 21,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May 21,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May 21,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May 21, 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CEBA98F-560C-4997-81C4-81D4D9187EAB}" type="datetime2">
              <a:rPr lang="en-US" smtClean="0"/>
              <a:t>Monday, May 21,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May 21,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May 21,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May 21,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May 21,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 algn="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BDC1E59-17DD-41CE-97CA-624A472382D4}" type="datetime2">
              <a:rPr lang="en-US" smtClean="0"/>
              <a:t>Monday, May 21,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 algn="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May 21, 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cfound.org/programs/conservation/" TargetMode="External"/><Relationship Id="rId4" Type="http://schemas.openxmlformats.org/officeDocument/2006/relationships/hyperlink" Target="http://www.millenniumassessment.org/documents/document.356.aspx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20984"/>
            <a:ext cx="6400800" cy="461253"/>
          </a:xfrm>
        </p:spPr>
        <p:txBody>
          <a:bodyPr/>
          <a:lstStyle/>
          <a:p>
            <a:r>
              <a:rPr lang="en-US" dirty="0" smtClean="0"/>
              <a:t>Brad </a:t>
            </a:r>
            <a:r>
              <a:rPr lang="en-US" dirty="0" err="1" smtClean="0"/>
              <a:t>Kozel</a:t>
            </a:r>
            <a:r>
              <a:rPr lang="en-US" dirty="0" smtClean="0"/>
              <a:t> – Ngo director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96" y="381000"/>
            <a:ext cx="8458200" cy="175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Payment for Ecosystem Services (PES) in </a:t>
            </a:r>
            <a:r>
              <a:rPr lang="en-US" sz="3600" dirty="0" err="1" smtClean="0"/>
              <a:t>Knuristan</a:t>
            </a:r>
            <a:r>
              <a:rPr lang="en-US" sz="3600" dirty="0" smtClean="0"/>
              <a:t>: Potential for collaborative conservation and development  </a:t>
            </a:r>
            <a:endParaRPr lang="en-US" sz="3600" dirty="0"/>
          </a:p>
        </p:txBody>
      </p:sp>
      <p:pic>
        <p:nvPicPr>
          <p:cNvPr id="4" name="Picture 3" descr="Knuristan map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272" y="3326006"/>
            <a:ext cx="5348489" cy="300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820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69531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Ecosystem Services in </a:t>
            </a:r>
            <a:r>
              <a:rPr lang="en-US" dirty="0" err="1" smtClean="0"/>
              <a:t>Knuristan</a:t>
            </a:r>
            <a:r>
              <a:rPr lang="en-US" dirty="0"/>
              <a:t> </a:t>
            </a:r>
            <a:r>
              <a:rPr lang="en-US" dirty="0" smtClean="0"/>
              <a:t>Indigenous Reserve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45738"/>
            <a:ext cx="8503920" cy="5124966"/>
          </a:xfrm>
        </p:spPr>
        <p:txBody>
          <a:bodyPr>
            <a:normAutofit/>
          </a:bodyPr>
          <a:lstStyle/>
          <a:p>
            <a:r>
              <a:rPr lang="en-US" dirty="0" smtClean="0"/>
              <a:t>Ecosystem services within the Indigenous Reserve</a:t>
            </a:r>
          </a:p>
          <a:p>
            <a:pPr lvl="1"/>
            <a:r>
              <a:rPr lang="en-US" dirty="0" smtClean="0"/>
              <a:t>Provisioning</a:t>
            </a:r>
          </a:p>
          <a:p>
            <a:pPr lvl="2"/>
            <a:r>
              <a:rPr lang="en-US" dirty="0" smtClean="0"/>
              <a:t>Food – cyclic farming by indigenous people</a:t>
            </a:r>
          </a:p>
          <a:p>
            <a:pPr lvl="2"/>
            <a:r>
              <a:rPr lang="en-US" dirty="0" smtClean="0"/>
              <a:t>Food – Palm Nut local use and developing market</a:t>
            </a:r>
          </a:p>
          <a:p>
            <a:pPr lvl="2"/>
            <a:r>
              <a:rPr lang="en-US" dirty="0" smtClean="0"/>
              <a:t>Wood – Ministry of Forests Logging </a:t>
            </a:r>
          </a:p>
          <a:p>
            <a:pPr lvl="1"/>
            <a:r>
              <a:rPr lang="en-US" dirty="0" smtClean="0"/>
              <a:t>Regulating</a:t>
            </a:r>
          </a:p>
          <a:p>
            <a:pPr lvl="2"/>
            <a:r>
              <a:rPr lang="en-US" dirty="0" smtClean="0"/>
              <a:t>Climate Regulation – Dense rain forests</a:t>
            </a:r>
          </a:p>
          <a:p>
            <a:pPr lvl="2"/>
            <a:r>
              <a:rPr lang="en-US" dirty="0" smtClean="0"/>
              <a:t>Water Purification – Dense </a:t>
            </a:r>
            <a:r>
              <a:rPr lang="en-US" dirty="0"/>
              <a:t>r</a:t>
            </a:r>
            <a:r>
              <a:rPr lang="en-US" dirty="0" smtClean="0"/>
              <a:t>ain forests	</a:t>
            </a:r>
          </a:p>
          <a:p>
            <a:pPr lvl="1"/>
            <a:r>
              <a:rPr lang="en-US" dirty="0" smtClean="0"/>
              <a:t>Cultural</a:t>
            </a:r>
          </a:p>
          <a:p>
            <a:pPr lvl="2"/>
            <a:r>
              <a:rPr lang="en-US" dirty="0" smtClean="0"/>
              <a:t>Aesthetic, spiritual, educational</a:t>
            </a:r>
            <a:r>
              <a:rPr lang="en-US" dirty="0"/>
              <a:t> </a:t>
            </a:r>
            <a:r>
              <a:rPr lang="en-US" dirty="0" smtClean="0"/>
              <a:t>and recreational  – valued by the indigenous people</a:t>
            </a:r>
          </a:p>
          <a:p>
            <a:pPr lvl="2"/>
            <a:r>
              <a:rPr lang="en-US" dirty="0" smtClean="0"/>
              <a:t>Aesthetic, educational and recreational – potential value for extension of ecotourism</a:t>
            </a:r>
          </a:p>
          <a:p>
            <a:pPr marL="594360" lvl="2" indent="0">
              <a:buNone/>
            </a:pPr>
            <a:endParaRPr lang="en-US" dirty="0" smtClean="0"/>
          </a:p>
          <a:p>
            <a:pPr marL="594360" lvl="2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98977" y="6470704"/>
            <a:ext cx="4245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Headings taken from Millennium Ecosystem assessment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607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of PES in </a:t>
            </a:r>
            <a:r>
              <a:rPr lang="en-US" dirty="0" err="1" smtClean="0"/>
              <a:t>Knuristan</a:t>
            </a:r>
            <a:r>
              <a:rPr lang="en-US" dirty="0" smtClean="0"/>
              <a:t> Indigenous Reserve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791955"/>
          </a:xfrm>
        </p:spPr>
        <p:txBody>
          <a:bodyPr>
            <a:normAutofit/>
          </a:bodyPr>
          <a:lstStyle/>
          <a:p>
            <a:r>
              <a:rPr lang="en-US" dirty="0" smtClean="0"/>
              <a:t>Empowering Indigenous People to….</a:t>
            </a:r>
          </a:p>
          <a:p>
            <a:pPr lvl="1"/>
            <a:r>
              <a:rPr lang="en-US" dirty="0" smtClean="0"/>
              <a:t>Conserve existing trees and replenish rare species</a:t>
            </a:r>
          </a:p>
          <a:p>
            <a:pPr lvl="2"/>
            <a:r>
              <a:rPr lang="en-US" dirty="0" smtClean="0"/>
              <a:t>Payment and education for sustainable farming and cultivation of Palm Nut trees</a:t>
            </a:r>
          </a:p>
          <a:p>
            <a:pPr lvl="2"/>
            <a:r>
              <a:rPr lang="en-US" dirty="0" smtClean="0"/>
              <a:t>Payment for cultivating and planting rare trees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3" descr="Ojontre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13" y="3886584"/>
            <a:ext cx="3201750" cy="2134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99809" y="4151757"/>
            <a:ext cx="360586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Successes seen in Cambodia (Clements T et. al. 2010) and Nicaragua (</a:t>
            </a:r>
            <a:r>
              <a:rPr lang="en-US" dirty="0" err="1" smtClean="0"/>
              <a:t>Kosoy</a:t>
            </a:r>
            <a:r>
              <a:rPr lang="en-US" dirty="0" smtClean="0"/>
              <a:t> N et al)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742950" lvl="1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1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of PES in </a:t>
            </a:r>
            <a:r>
              <a:rPr lang="en-US" dirty="0" err="1" smtClean="0"/>
              <a:t>Knuristan</a:t>
            </a:r>
            <a:r>
              <a:rPr lang="en-US" dirty="0" smtClean="0"/>
              <a:t> Indigenous Reserve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791955"/>
          </a:xfrm>
        </p:spPr>
        <p:txBody>
          <a:bodyPr>
            <a:normAutofit/>
          </a:bodyPr>
          <a:lstStyle/>
          <a:p>
            <a:r>
              <a:rPr lang="en-US" dirty="0" smtClean="0"/>
              <a:t>Empowering Indigenous People to….</a:t>
            </a:r>
          </a:p>
          <a:p>
            <a:pPr lvl="1"/>
            <a:r>
              <a:rPr lang="en-US" dirty="0" smtClean="0"/>
              <a:t>Develop an extension to an already existing ecotourism industry</a:t>
            </a:r>
          </a:p>
          <a:p>
            <a:pPr lvl="2"/>
            <a:r>
              <a:rPr lang="en-US" dirty="0" smtClean="0"/>
              <a:t>Payment for the aesthetic and recreational services contained within the reserve</a:t>
            </a:r>
          </a:p>
          <a:p>
            <a:pPr lvl="2"/>
            <a:r>
              <a:rPr lang="en-US" dirty="0" smtClean="0"/>
              <a:t>Payment for the potential educational value of the reserve</a:t>
            </a:r>
          </a:p>
          <a:p>
            <a:pPr lvl="1"/>
            <a:r>
              <a:rPr lang="en-US" dirty="0" smtClean="0"/>
              <a:t>Develop land use policies that govern logging within the reserve</a:t>
            </a:r>
          </a:p>
          <a:p>
            <a:pPr lvl="1"/>
            <a:r>
              <a:rPr lang="en-US" dirty="0" smtClean="0"/>
              <a:t>Protect local wild life and participate in eradication of invasive rat species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marL="594360" lvl="2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27037" y="4848697"/>
            <a:ext cx="27786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Successes seen in Cambodia (Clements T et. al. 2010) </a:t>
            </a:r>
            <a:r>
              <a:rPr lang="en-US" dirty="0" smtClean="0"/>
              <a:t>and </a:t>
            </a:r>
            <a:r>
              <a:rPr lang="en-US" dirty="0" err="1" smtClean="0"/>
              <a:t>Nambia</a:t>
            </a:r>
            <a:r>
              <a:rPr lang="en-US" dirty="0" smtClean="0"/>
              <a:t> (</a:t>
            </a:r>
            <a:r>
              <a:rPr lang="en-US" dirty="0" err="1" smtClean="0"/>
              <a:t>Naidoo</a:t>
            </a:r>
            <a:r>
              <a:rPr lang="en-US" dirty="0" smtClean="0"/>
              <a:t> et al 2011)</a:t>
            </a:r>
            <a:endParaRPr lang="en-US" dirty="0"/>
          </a:p>
        </p:txBody>
      </p:sp>
      <p:pic>
        <p:nvPicPr>
          <p:cNvPr id="5" name="Picture 4" descr="Central-America-Costa-Rica-Jewels-5-jung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391" y="5019243"/>
            <a:ext cx="3225646" cy="16800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43522" y="6565321"/>
            <a:ext cx="2588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Image: Natural Habitat Adventures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30816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Thoughtful PES planning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0857" y="1527048"/>
            <a:ext cx="8503920" cy="4572000"/>
          </a:xfrm>
        </p:spPr>
        <p:txBody>
          <a:bodyPr/>
          <a:lstStyle/>
          <a:p>
            <a:r>
              <a:rPr lang="fr-FR" dirty="0"/>
              <a:t>Harley, R. et al. (2012</a:t>
            </a:r>
            <a:r>
              <a:rPr lang="fr-FR" dirty="0" smtClean="0"/>
              <a:t>), </a:t>
            </a:r>
            <a:r>
              <a:rPr lang="fr-FR" i="1" dirty="0"/>
              <a:t>REDD+ </a:t>
            </a:r>
            <a:r>
              <a:rPr lang="fr-FR" i="1" dirty="0" err="1"/>
              <a:t>Beyond</a:t>
            </a:r>
            <a:r>
              <a:rPr lang="fr-FR" i="1" dirty="0"/>
              <a:t> </a:t>
            </a:r>
            <a:r>
              <a:rPr lang="fr-FR" i="1" dirty="0" err="1"/>
              <a:t>Carbon</a:t>
            </a:r>
            <a:r>
              <a:rPr lang="fr-FR" i="1" dirty="0"/>
              <a:t>: Insights </a:t>
            </a:r>
            <a:r>
              <a:rPr lang="fr-FR" i="1" dirty="0" err="1"/>
              <a:t>from</a:t>
            </a:r>
            <a:r>
              <a:rPr lang="fr-FR" i="1" dirty="0"/>
              <a:t> a </a:t>
            </a:r>
            <a:r>
              <a:rPr lang="fr-FR" i="1" dirty="0" err="1"/>
              <a:t>Community</a:t>
            </a:r>
            <a:r>
              <a:rPr lang="fr-FR" i="1" dirty="0"/>
              <a:t> </a:t>
            </a:r>
            <a:r>
              <a:rPr lang="fr-FR" i="1" dirty="0" err="1"/>
              <a:t>Payments</a:t>
            </a:r>
            <a:r>
              <a:rPr lang="fr-FR" i="1" dirty="0"/>
              <a:t> for </a:t>
            </a:r>
            <a:r>
              <a:rPr lang="fr-FR" i="1" dirty="0" err="1"/>
              <a:t>Ecosystem</a:t>
            </a:r>
            <a:r>
              <a:rPr lang="fr-FR" i="1" dirty="0"/>
              <a:t> Services Project in </a:t>
            </a:r>
            <a:r>
              <a:rPr lang="fr-FR" i="1" dirty="0" err="1"/>
              <a:t>Cameroon</a:t>
            </a:r>
            <a:r>
              <a:rPr lang="fr-FR" dirty="0"/>
              <a:t>. </a:t>
            </a:r>
            <a:endParaRPr lang="fr-FR" dirty="0" smtClean="0"/>
          </a:p>
          <a:p>
            <a:pPr marL="0" indent="0">
              <a:buNone/>
            </a:pPr>
            <a:r>
              <a:rPr lang="fr-FR" sz="2000" i="1" dirty="0" smtClean="0"/>
              <a:t>Unless </a:t>
            </a:r>
            <a:r>
              <a:rPr lang="fr-FR" sz="2000" i="1" dirty="0" err="1"/>
              <a:t>projects</a:t>
            </a:r>
            <a:r>
              <a:rPr lang="fr-FR" sz="2000" i="1" dirty="0"/>
              <a:t> are </a:t>
            </a:r>
            <a:r>
              <a:rPr lang="fr-FR" sz="2000" i="1" dirty="0" err="1"/>
              <a:t>rooted</a:t>
            </a:r>
            <a:r>
              <a:rPr lang="fr-FR" sz="2000" i="1" dirty="0"/>
              <a:t> in an </a:t>
            </a:r>
            <a:r>
              <a:rPr lang="fr-FR" sz="2000" i="1" dirty="0" err="1"/>
              <a:t>understanding</a:t>
            </a:r>
            <a:r>
              <a:rPr lang="fr-FR" sz="2000" i="1" dirty="0"/>
              <a:t> of </a:t>
            </a:r>
            <a:r>
              <a:rPr lang="fr-FR" sz="2000" i="1" dirty="0" err="1"/>
              <a:t>evolving</a:t>
            </a:r>
            <a:r>
              <a:rPr lang="fr-FR" sz="2000" i="1" dirty="0"/>
              <a:t> institutions, </a:t>
            </a:r>
            <a:r>
              <a:rPr lang="fr-FR" sz="2000" i="1" dirty="0" err="1"/>
              <a:t>constraints</a:t>
            </a:r>
            <a:r>
              <a:rPr lang="fr-FR" sz="2000" i="1" dirty="0"/>
              <a:t> and </a:t>
            </a:r>
            <a:r>
              <a:rPr lang="fr-FR" sz="2000" i="1" dirty="0" err="1"/>
              <a:t>opportunities</a:t>
            </a:r>
            <a:r>
              <a:rPr lang="fr-FR" sz="2000" i="1" dirty="0"/>
              <a:t>, </a:t>
            </a:r>
            <a:r>
              <a:rPr lang="fr-FR" sz="2000" i="1" dirty="0" err="1"/>
              <a:t>it</a:t>
            </a:r>
            <a:r>
              <a:rPr lang="fr-FR" sz="2000" i="1" dirty="0"/>
              <a:t> </a:t>
            </a:r>
            <a:r>
              <a:rPr lang="fr-FR" sz="2000" i="1" dirty="0" err="1"/>
              <a:t>is</a:t>
            </a:r>
            <a:r>
              <a:rPr lang="fr-FR" sz="2000" i="1" dirty="0"/>
              <a:t> </a:t>
            </a:r>
            <a:r>
              <a:rPr lang="fr-FR" sz="2000" i="1" dirty="0" err="1"/>
              <a:t>difficult</a:t>
            </a:r>
            <a:r>
              <a:rPr lang="fr-FR" sz="2000" i="1" dirty="0"/>
              <a:t> to </a:t>
            </a:r>
            <a:r>
              <a:rPr lang="fr-FR" sz="2000" i="1" dirty="0" err="1"/>
              <a:t>make</a:t>
            </a:r>
            <a:r>
              <a:rPr lang="fr-FR" sz="2000" i="1" dirty="0"/>
              <a:t> </a:t>
            </a:r>
            <a:r>
              <a:rPr lang="fr-FR" sz="2000" i="1" dirty="0" err="1"/>
              <a:t>progress</a:t>
            </a:r>
            <a:r>
              <a:rPr lang="fr-FR" sz="2000" i="1" dirty="0"/>
              <a:t> </a:t>
            </a:r>
            <a:r>
              <a:rPr lang="fr-FR" sz="2000" i="1" dirty="0" err="1"/>
              <a:t>towards</a:t>
            </a:r>
            <a:r>
              <a:rPr lang="fr-FR" sz="2000" i="1" dirty="0"/>
              <a:t> the </a:t>
            </a:r>
            <a:r>
              <a:rPr lang="fr-FR" sz="2000" i="1" dirty="0" err="1"/>
              <a:t>hoped</a:t>
            </a:r>
            <a:r>
              <a:rPr lang="fr-FR" sz="2000" i="1" dirty="0"/>
              <a:t>-for changes. Institutions are the ‘</a:t>
            </a:r>
            <a:r>
              <a:rPr lang="fr-FR" sz="2000" i="1" dirty="0" err="1"/>
              <a:t>formal</a:t>
            </a:r>
            <a:r>
              <a:rPr lang="fr-FR" sz="2000" i="1" dirty="0"/>
              <a:t> and </a:t>
            </a:r>
            <a:r>
              <a:rPr lang="fr-FR" sz="2000" i="1" dirty="0" err="1"/>
              <a:t>informal</a:t>
            </a:r>
            <a:r>
              <a:rPr lang="fr-FR" sz="2000" i="1" dirty="0"/>
              <a:t> </a:t>
            </a:r>
            <a:r>
              <a:rPr lang="fr-FR" sz="2000" i="1" dirty="0" err="1"/>
              <a:t>rules</a:t>
            </a:r>
            <a:r>
              <a:rPr lang="fr-FR" sz="2000" i="1" dirty="0"/>
              <a:t> </a:t>
            </a:r>
            <a:r>
              <a:rPr lang="fr-FR" sz="2000" i="1" dirty="0" err="1"/>
              <a:t>that</a:t>
            </a:r>
            <a:r>
              <a:rPr lang="fr-FR" sz="2000" i="1" dirty="0"/>
              <a:t> </a:t>
            </a:r>
            <a:r>
              <a:rPr lang="fr-FR" sz="2000" i="1" dirty="0" err="1"/>
              <a:t>shape</a:t>
            </a:r>
            <a:r>
              <a:rPr lang="fr-FR" sz="2000" i="1" dirty="0"/>
              <a:t> </a:t>
            </a:r>
            <a:r>
              <a:rPr lang="fr-FR" sz="2000" i="1" dirty="0" err="1"/>
              <a:t>human</a:t>
            </a:r>
            <a:r>
              <a:rPr lang="fr-FR" sz="2000" i="1" dirty="0"/>
              <a:t> interaction’ (</a:t>
            </a:r>
            <a:r>
              <a:rPr lang="fr-FR" sz="2000" i="1" dirty="0" err="1"/>
              <a:t>North</a:t>
            </a:r>
            <a:r>
              <a:rPr lang="fr-FR" sz="2000" i="1" dirty="0"/>
              <a:t> 1990), patterns </a:t>
            </a:r>
            <a:r>
              <a:rPr lang="fr-FR" sz="2000" i="1" dirty="0" err="1" smtClean="0"/>
              <a:t>that</a:t>
            </a:r>
            <a:r>
              <a:rPr lang="fr-FR" sz="2000" i="1" dirty="0"/>
              <a:t> </a:t>
            </a:r>
            <a:r>
              <a:rPr lang="fr-FR" sz="2000" i="1" dirty="0" smtClean="0"/>
              <a:t>anchor </a:t>
            </a:r>
            <a:r>
              <a:rPr lang="fr-FR" sz="2000" i="1" dirty="0" err="1"/>
              <a:t>behaviour</a:t>
            </a:r>
            <a:r>
              <a:rPr lang="fr-FR" sz="2000" i="1" dirty="0"/>
              <a:t> over time. </a:t>
            </a:r>
          </a:p>
          <a:p>
            <a:pPr marL="0" indent="0">
              <a:buNone/>
            </a:pPr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8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Thoughtful PES planning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0857" y="1385929"/>
            <a:ext cx="8503920" cy="4572000"/>
          </a:xfrm>
        </p:spPr>
        <p:txBody>
          <a:bodyPr/>
          <a:lstStyle/>
          <a:p>
            <a:r>
              <a:rPr lang="fr-FR" sz="2000" dirty="0" err="1" smtClean="0"/>
              <a:t>Calvit</a:t>
            </a:r>
            <a:r>
              <a:rPr lang="fr-FR" sz="2000" dirty="0" smtClean="0"/>
              <a:t>-Mir et al. (2015). </a:t>
            </a:r>
            <a:r>
              <a:rPr lang="fr-FR" sz="2000" dirty="0" err="1" smtClean="0"/>
              <a:t>Payments</a:t>
            </a:r>
            <a:r>
              <a:rPr lang="fr-FR" sz="2000" dirty="0" smtClean="0"/>
              <a:t> </a:t>
            </a:r>
            <a:r>
              <a:rPr lang="fr-FR" sz="2000" dirty="0"/>
              <a:t>for </a:t>
            </a:r>
            <a:r>
              <a:rPr lang="fr-FR" sz="2000" dirty="0" err="1"/>
              <a:t>ecosystem</a:t>
            </a:r>
            <a:r>
              <a:rPr lang="fr-FR" sz="2000" dirty="0"/>
              <a:t> services in the </a:t>
            </a:r>
            <a:r>
              <a:rPr lang="fr-FR" sz="2000" dirty="0" err="1"/>
              <a:t>tropics</a:t>
            </a:r>
            <a:r>
              <a:rPr lang="fr-FR" sz="2000" dirty="0"/>
              <a:t>: a </a:t>
            </a:r>
            <a:r>
              <a:rPr lang="fr-FR" sz="2000" dirty="0" err="1"/>
              <a:t>closer</a:t>
            </a:r>
            <a:r>
              <a:rPr lang="fr-FR" sz="2000" dirty="0"/>
              <a:t> look </a:t>
            </a:r>
            <a:r>
              <a:rPr lang="fr-FR" sz="2000" dirty="0" err="1"/>
              <a:t>at</a:t>
            </a:r>
            <a:r>
              <a:rPr lang="fr-FR" sz="2000" dirty="0"/>
              <a:t> </a:t>
            </a:r>
            <a:r>
              <a:rPr lang="fr-FR" sz="2000" dirty="0" err="1"/>
              <a:t>effectiveness</a:t>
            </a:r>
            <a:r>
              <a:rPr lang="fr-FR" sz="2000" dirty="0"/>
              <a:t> and </a:t>
            </a:r>
            <a:r>
              <a:rPr lang="fr-FR" sz="2000" dirty="0" err="1" smtClean="0"/>
              <a:t>equity</a:t>
            </a:r>
            <a:r>
              <a:rPr lang="fr-FR" sz="2000" dirty="0" smtClean="0"/>
              <a:t>.</a:t>
            </a:r>
            <a:endParaRPr lang="fr-FR" sz="2000" dirty="0"/>
          </a:p>
          <a:p>
            <a:pPr lvl="1"/>
            <a:r>
              <a:rPr lang="en-US" sz="1800" dirty="0" smtClean="0"/>
              <a:t>When looking at equity and effectiveness variability exists but there are projects that achieve both.  </a:t>
            </a:r>
            <a:endParaRPr lang="en-US" sz="1800" dirty="0"/>
          </a:p>
        </p:txBody>
      </p:sp>
      <p:pic>
        <p:nvPicPr>
          <p:cNvPr id="4" name="Picture 3" descr="Untitle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44" y="2712624"/>
            <a:ext cx="7407129" cy="434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096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</a:t>
            </a:r>
            <a:r>
              <a:rPr lang="en-US" dirty="0" smtClean="0"/>
              <a:t>otentially </a:t>
            </a:r>
            <a:r>
              <a:rPr lang="en-US" u="sng" dirty="0" smtClean="0"/>
              <a:t>E</a:t>
            </a:r>
            <a:r>
              <a:rPr lang="en-US" dirty="0" smtClean="0"/>
              <a:t>xcellent </a:t>
            </a:r>
            <a:r>
              <a:rPr lang="en-US" u="sng" dirty="0" smtClean="0"/>
              <a:t>S</a:t>
            </a:r>
            <a:r>
              <a:rPr lang="en-US" dirty="0" smtClean="0"/>
              <a:t>ituation  </a:t>
            </a:r>
            <a:r>
              <a:rPr lang="en-US" sz="2400" i="1" dirty="0" smtClean="0"/>
              <a:t>sigh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53404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Ecosystem services are tangible </a:t>
            </a:r>
          </a:p>
          <a:p>
            <a:r>
              <a:rPr lang="en-US" sz="2200" dirty="0" smtClean="0"/>
              <a:t>Already existing ecotourism industry</a:t>
            </a:r>
          </a:p>
          <a:p>
            <a:r>
              <a:rPr lang="en-US" sz="2200" dirty="0" smtClean="0"/>
              <a:t>Potential for conservation of biodiversity and benefit to indigenous peoples: win-win</a:t>
            </a:r>
          </a:p>
          <a:p>
            <a:r>
              <a:rPr lang="en-US" sz="2200" dirty="0" smtClean="0"/>
              <a:t>Models exist to guide thoughtful planning that can balance effectiveness and equity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01752" y="3789420"/>
            <a:ext cx="8681552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Bibliography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Kosoy</a:t>
            </a:r>
            <a:r>
              <a:rPr lang="en-US" sz="1200" dirty="0" smtClean="0"/>
              <a:t> </a:t>
            </a:r>
            <a:r>
              <a:rPr lang="en-US" sz="1200" dirty="0"/>
              <a:t>N, Martinez-Tuna M, </a:t>
            </a:r>
            <a:r>
              <a:rPr lang="en-US" sz="1200" dirty="0" err="1"/>
              <a:t>Muradian</a:t>
            </a:r>
            <a:r>
              <a:rPr lang="en-US" sz="1200" dirty="0"/>
              <a:t> R, Martinez-</a:t>
            </a:r>
            <a:r>
              <a:rPr lang="en-US" sz="1200" dirty="0" err="1"/>
              <a:t>Alier</a:t>
            </a:r>
            <a:r>
              <a:rPr lang="en-US" sz="1200" dirty="0"/>
              <a:t> J: Payments for environmental services in watersheds: Insights from a comparative study of three cases in Central America. </a:t>
            </a:r>
            <a:r>
              <a:rPr lang="en-US" sz="1200" dirty="0" err="1"/>
              <a:t>Ecol</a:t>
            </a:r>
            <a:r>
              <a:rPr lang="en-US" sz="1200" dirty="0"/>
              <a:t> Econ 2007, 61:446-455. </a:t>
            </a: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Howald</a:t>
            </a:r>
            <a:r>
              <a:rPr lang="en-US" sz="1200" dirty="0"/>
              <a:t>, G., </a:t>
            </a:r>
            <a:r>
              <a:rPr lang="en-US" sz="1200" dirty="0" err="1"/>
              <a:t>Donlan</a:t>
            </a:r>
            <a:r>
              <a:rPr lang="en-US" sz="1200" dirty="0"/>
              <a:t>, C., </a:t>
            </a:r>
            <a:r>
              <a:rPr lang="en-US" sz="1200" dirty="0" err="1"/>
              <a:t>Galván</a:t>
            </a:r>
            <a:r>
              <a:rPr lang="en-US" sz="1200" dirty="0"/>
              <a:t>, J.P., Russell, J.C., </a:t>
            </a:r>
            <a:r>
              <a:rPr lang="en-US" sz="1200" dirty="0" err="1"/>
              <a:t>Parkes</a:t>
            </a:r>
            <a:r>
              <a:rPr lang="en-US" sz="1200" dirty="0"/>
              <a:t>, J., </a:t>
            </a:r>
            <a:r>
              <a:rPr lang="en-US" sz="1200" dirty="0" err="1"/>
              <a:t>Samaniego</a:t>
            </a:r>
            <a:r>
              <a:rPr lang="en-US" sz="1200" dirty="0"/>
              <a:t>, A., Wang, Y., </a:t>
            </a:r>
            <a:r>
              <a:rPr lang="en-US" sz="1200" dirty="0" err="1"/>
              <a:t>Veitch</a:t>
            </a:r>
            <a:r>
              <a:rPr lang="en-US" sz="1200" dirty="0"/>
              <a:t>, D., </a:t>
            </a:r>
            <a:r>
              <a:rPr lang="en-US" sz="1200" dirty="0" err="1"/>
              <a:t>Genovesi</a:t>
            </a:r>
            <a:r>
              <a:rPr lang="en-US" sz="1200" dirty="0"/>
              <a:t>, P., Pascal, M. and Saunders, A., 2007. Invasive rodent eradication on islands. </a:t>
            </a:r>
            <a:r>
              <a:rPr lang="en-US" sz="1200" i="1" dirty="0"/>
              <a:t>Conservation biology</a:t>
            </a:r>
            <a:r>
              <a:rPr lang="en-US" sz="1200" dirty="0"/>
              <a:t>, </a:t>
            </a:r>
            <a:r>
              <a:rPr lang="en-US" sz="1200" i="1" dirty="0"/>
              <a:t>21</a:t>
            </a:r>
            <a:r>
              <a:rPr lang="en-US" sz="1200" dirty="0"/>
              <a:t>(5), pp.1258-1268 </a:t>
            </a: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 </a:t>
            </a:r>
            <a:r>
              <a:rPr lang="en-US" sz="1200" dirty="0"/>
              <a:t>Clements T et al.: Payments for biodiversity conservation in the context of weak institutions: comparison of three programs from Cambodia. </a:t>
            </a:r>
            <a:r>
              <a:rPr lang="en-US" sz="1200" dirty="0" err="1"/>
              <a:t>Ecol</a:t>
            </a:r>
            <a:r>
              <a:rPr lang="en-US" sz="1200" dirty="0"/>
              <a:t> Econ 2010, 69:1283-1291. </a:t>
            </a: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Naidoo</a:t>
            </a:r>
            <a:r>
              <a:rPr lang="en-US" sz="1200" dirty="0"/>
              <a:t> R, Weaver LC, De </a:t>
            </a:r>
            <a:r>
              <a:rPr lang="en-US" sz="1200" dirty="0" err="1"/>
              <a:t>Longcamp</a:t>
            </a:r>
            <a:r>
              <a:rPr lang="en-US" sz="1200" dirty="0"/>
              <a:t> M, Du </a:t>
            </a:r>
            <a:r>
              <a:rPr lang="en-US" sz="1200" dirty="0" err="1"/>
              <a:t>Plessis</a:t>
            </a:r>
            <a:r>
              <a:rPr lang="en-US" sz="1200" dirty="0"/>
              <a:t> P: Namibia’s community-based natural resource management </a:t>
            </a:r>
            <a:r>
              <a:rPr lang="en-US" sz="1200" dirty="0" err="1"/>
              <a:t>programme</a:t>
            </a:r>
            <a:r>
              <a:rPr lang="en-US" sz="1200" dirty="0"/>
              <a:t>: an unrecognized payments for ecosystem services scheme. Environ </a:t>
            </a:r>
            <a:r>
              <a:rPr lang="en-US" sz="1200" dirty="0" err="1"/>
              <a:t>Conserv</a:t>
            </a:r>
            <a:r>
              <a:rPr lang="en-US" sz="1200" dirty="0"/>
              <a:t> 2011, 38:445-453. </a:t>
            </a:r>
          </a:p>
          <a:p>
            <a:pPr marL="285750" indent="-285750">
              <a:buFont typeface="Arial"/>
              <a:buChar char="•"/>
            </a:pPr>
            <a:r>
              <a:rPr lang="fr-FR" sz="1200" dirty="0" err="1"/>
              <a:t>Calvit</a:t>
            </a:r>
            <a:r>
              <a:rPr lang="fr-FR" sz="1200" dirty="0"/>
              <a:t>-Mir et al. (2015). </a:t>
            </a:r>
            <a:r>
              <a:rPr lang="fr-FR" sz="1200" dirty="0" err="1"/>
              <a:t>Payments</a:t>
            </a:r>
            <a:r>
              <a:rPr lang="fr-FR" sz="1200" dirty="0"/>
              <a:t> for </a:t>
            </a:r>
            <a:r>
              <a:rPr lang="fr-FR" sz="1200" dirty="0" err="1"/>
              <a:t>ecosystem</a:t>
            </a:r>
            <a:r>
              <a:rPr lang="fr-FR" sz="1200" dirty="0"/>
              <a:t> services in the </a:t>
            </a:r>
            <a:r>
              <a:rPr lang="fr-FR" sz="1200" dirty="0" err="1"/>
              <a:t>tropics</a:t>
            </a:r>
            <a:r>
              <a:rPr lang="fr-FR" sz="1200" dirty="0"/>
              <a:t>: a </a:t>
            </a:r>
            <a:r>
              <a:rPr lang="fr-FR" sz="1200" dirty="0" err="1"/>
              <a:t>closer</a:t>
            </a:r>
            <a:r>
              <a:rPr lang="fr-FR" sz="1200" dirty="0"/>
              <a:t> look </a:t>
            </a:r>
            <a:r>
              <a:rPr lang="fr-FR" sz="1200" dirty="0" err="1"/>
              <a:t>at</a:t>
            </a:r>
            <a:r>
              <a:rPr lang="fr-FR" sz="1200" dirty="0"/>
              <a:t> </a:t>
            </a:r>
            <a:r>
              <a:rPr lang="fr-FR" sz="1200" dirty="0" err="1"/>
              <a:t>effectiveness</a:t>
            </a:r>
            <a:r>
              <a:rPr lang="fr-FR" sz="1200" dirty="0"/>
              <a:t> and </a:t>
            </a:r>
            <a:r>
              <a:rPr lang="fr-FR" sz="1200" dirty="0" err="1"/>
              <a:t>equity</a:t>
            </a:r>
            <a:r>
              <a:rPr lang="fr-FR" sz="1200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fr-FR" sz="1200" dirty="0"/>
              <a:t>Harley, R. et al. (2012), </a:t>
            </a:r>
            <a:r>
              <a:rPr lang="fr-FR" sz="1200" i="1" dirty="0"/>
              <a:t>REDD+ </a:t>
            </a:r>
            <a:r>
              <a:rPr lang="fr-FR" sz="1200" i="1" dirty="0" err="1"/>
              <a:t>Beyond</a:t>
            </a:r>
            <a:r>
              <a:rPr lang="fr-FR" sz="1200" i="1" dirty="0"/>
              <a:t> </a:t>
            </a:r>
            <a:r>
              <a:rPr lang="fr-FR" sz="1200" i="1" dirty="0" err="1"/>
              <a:t>Carbon</a:t>
            </a:r>
            <a:r>
              <a:rPr lang="fr-FR" sz="1200" i="1" dirty="0"/>
              <a:t>: Insights </a:t>
            </a:r>
            <a:r>
              <a:rPr lang="fr-FR" sz="1200" i="1" dirty="0" err="1"/>
              <a:t>from</a:t>
            </a:r>
            <a:r>
              <a:rPr lang="fr-FR" sz="1200" i="1" dirty="0"/>
              <a:t> a </a:t>
            </a:r>
            <a:r>
              <a:rPr lang="fr-FR" sz="1200" i="1" dirty="0" err="1"/>
              <a:t>Community</a:t>
            </a:r>
            <a:r>
              <a:rPr lang="fr-FR" sz="1200" i="1" dirty="0"/>
              <a:t> </a:t>
            </a:r>
            <a:r>
              <a:rPr lang="fr-FR" sz="1200" i="1" dirty="0" err="1"/>
              <a:t>Payments</a:t>
            </a:r>
            <a:r>
              <a:rPr lang="fr-FR" sz="1200" i="1" dirty="0"/>
              <a:t> for </a:t>
            </a:r>
            <a:r>
              <a:rPr lang="fr-FR" sz="1200" i="1" dirty="0" err="1"/>
              <a:t>Ecosystem</a:t>
            </a:r>
            <a:r>
              <a:rPr lang="fr-FR" sz="1200" i="1" dirty="0"/>
              <a:t> Services Project in </a:t>
            </a:r>
            <a:r>
              <a:rPr lang="fr-FR" sz="1200" i="1" dirty="0" err="1"/>
              <a:t>Cameroon</a:t>
            </a:r>
            <a:r>
              <a:rPr lang="fr-FR" sz="1200" dirty="0"/>
              <a:t>. </a:t>
            </a:r>
          </a:p>
          <a:p>
            <a:pPr marL="285750" indent="-285750">
              <a:buFont typeface="Arial"/>
              <a:buChar char="•"/>
            </a:pPr>
            <a:r>
              <a:rPr lang="fr-FR" sz="1200" dirty="0" err="1" smtClean="0"/>
              <a:t>MacArthur</a:t>
            </a:r>
            <a:r>
              <a:rPr lang="fr-FR" sz="1200" dirty="0" smtClean="0"/>
              <a:t> </a:t>
            </a:r>
            <a:r>
              <a:rPr lang="fr-FR" sz="1200" dirty="0" err="1" smtClean="0"/>
              <a:t>Foundation</a:t>
            </a:r>
            <a:r>
              <a:rPr lang="fr-FR" sz="1200" dirty="0"/>
              <a:t>. </a:t>
            </a:r>
            <a:r>
              <a:rPr lang="fr-FR" sz="1200" dirty="0">
                <a:hlinkClick r:id="rId3"/>
              </a:rPr>
              <a:t>https://www.macfound.org/programs/conservation</a:t>
            </a:r>
            <a:r>
              <a:rPr lang="fr-FR" sz="1200" dirty="0" smtClean="0">
                <a:hlinkClick r:id="rId3"/>
              </a:rPr>
              <a:t>/</a:t>
            </a:r>
            <a:endParaRPr lang="fr-FR" sz="1200" dirty="0" smtClean="0"/>
          </a:p>
          <a:p>
            <a:pPr marL="285750" indent="-285750">
              <a:buFont typeface="Arial"/>
              <a:buChar char="•"/>
            </a:pPr>
            <a:r>
              <a:rPr lang="fr-FR" sz="1200" dirty="0" smtClean="0"/>
              <a:t>Millenium </a:t>
            </a:r>
            <a:r>
              <a:rPr lang="fr-FR" sz="1200" dirty="0" err="1" smtClean="0"/>
              <a:t>Ecosystem</a:t>
            </a:r>
            <a:r>
              <a:rPr lang="fr-FR" sz="1200" dirty="0" smtClean="0"/>
              <a:t> </a:t>
            </a:r>
            <a:r>
              <a:rPr lang="fr-FR" sz="1200" dirty="0" err="1" smtClean="0"/>
              <a:t>Assessment</a:t>
            </a:r>
            <a:r>
              <a:rPr lang="fr-FR" sz="1200" dirty="0" smtClean="0"/>
              <a:t>.  </a:t>
            </a:r>
            <a:r>
              <a:rPr lang="fr-FR" sz="1200" dirty="0" err="1" smtClean="0"/>
              <a:t>Ecosystems</a:t>
            </a:r>
            <a:r>
              <a:rPr lang="fr-FR" sz="1200" dirty="0" smtClean="0"/>
              <a:t> and </a:t>
            </a:r>
            <a:r>
              <a:rPr lang="fr-FR" sz="1200" dirty="0" err="1" smtClean="0"/>
              <a:t>Human-well</a:t>
            </a:r>
            <a:r>
              <a:rPr lang="fr-FR" sz="1200" dirty="0" smtClean="0"/>
              <a:t> </a:t>
            </a:r>
            <a:r>
              <a:rPr lang="fr-FR" sz="1200" dirty="0" err="1" smtClean="0"/>
              <a:t>being</a:t>
            </a:r>
            <a:r>
              <a:rPr lang="fr-FR" sz="1200" dirty="0" smtClean="0"/>
              <a:t> </a:t>
            </a:r>
            <a:r>
              <a:rPr lang="fr-FR" sz="1200" dirty="0" err="1" smtClean="0"/>
              <a:t>synthesis</a:t>
            </a:r>
            <a:r>
              <a:rPr lang="fr-FR" sz="1200" dirty="0"/>
              <a:t>. </a:t>
            </a:r>
            <a:r>
              <a:rPr lang="fr-FR" sz="1200" dirty="0">
                <a:hlinkClick r:id="rId4"/>
              </a:rPr>
              <a:t>http://www.millenniumassessment.org/documents/document.356.</a:t>
            </a:r>
            <a:r>
              <a:rPr lang="fr-FR" sz="1200" dirty="0" smtClean="0">
                <a:hlinkClick r:id="rId4"/>
              </a:rPr>
              <a:t>aspx.pdf</a:t>
            </a:r>
            <a:endParaRPr lang="fr-FR" sz="1200" dirty="0" smtClean="0"/>
          </a:p>
          <a:p>
            <a:pPr marL="285750" indent="-285750">
              <a:buFont typeface="Arial"/>
              <a:buChar char="•"/>
            </a:pPr>
            <a:endParaRPr lang="fr-FR" sz="1200" dirty="0" smtClean="0"/>
          </a:p>
          <a:p>
            <a:pPr marL="285750" indent="-285750">
              <a:buFont typeface="Arial"/>
              <a:buChar char="•"/>
            </a:pPr>
            <a:endParaRPr lang="fr-FR" sz="1000" dirty="0" smtClean="0"/>
          </a:p>
          <a:p>
            <a:pPr marL="285750" indent="-285750">
              <a:buFont typeface="Arial"/>
              <a:buChar char="•"/>
            </a:pPr>
            <a:endParaRPr lang="fr-FR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5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312</TotalTime>
  <Words>907</Words>
  <Application>Microsoft Macintosh PowerPoint</Application>
  <PresentationFormat>On-screen Show (4:3)</PresentationFormat>
  <Paragraphs>83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Payment for Ecosystem Services (PES) in Knuristan: Potential for collaborative conservation and development  </vt:lpstr>
      <vt:lpstr>Ecosystem Services in Knuristan Indigenous Reserve</vt:lpstr>
      <vt:lpstr>Potential of PES in Knuristan Indigenous Reserve</vt:lpstr>
      <vt:lpstr>Potential of PES in Knuristan Indigenous Reserve</vt:lpstr>
      <vt:lpstr>Thoughtful PES planning and implementation</vt:lpstr>
      <vt:lpstr>Thoughtful PES planning and implementation</vt:lpstr>
      <vt:lpstr>Potentially Excellent Situation  sigh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 for Ecosystem Services (PES) in Knuristan: Potential for collaborative conservation and development  </dc:title>
  <dc:creator>Brookline Public Schools</dc:creator>
  <cp:lastModifiedBy>Brookline Public Schools</cp:lastModifiedBy>
  <cp:revision>30</cp:revision>
  <dcterms:created xsi:type="dcterms:W3CDTF">2016-11-03T15:56:46Z</dcterms:created>
  <dcterms:modified xsi:type="dcterms:W3CDTF">2018-05-22T01:30:44Z</dcterms:modified>
</cp:coreProperties>
</file>